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9" r:id="rId3"/>
    <p:sldId id="263" r:id="rId4"/>
    <p:sldId id="258" r:id="rId5"/>
    <p:sldId id="264" r:id="rId6"/>
    <p:sldId id="265" r:id="rId7"/>
    <p:sldId id="266" r:id="rId8"/>
    <p:sldId id="26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52"/>
    <p:restoredTop sz="94613"/>
  </p:normalViewPr>
  <p:slideViewPr>
    <p:cSldViewPr snapToGrid="0">
      <p:cViewPr varScale="1">
        <p:scale>
          <a:sx n="107" d="100"/>
          <a:sy n="107" d="100"/>
        </p:scale>
        <p:origin x="6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jpeg>
</file>

<file path=ppt/media/image4.jpeg>
</file>

<file path=ppt/media/image5.jpe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159E58-51E6-0240-9032-F03E5144A1D9}" type="datetimeFigureOut">
              <a:rPr lang="en-US" smtClean="0"/>
              <a:t>5/3/25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A80C70-5A2A-384C-ACE7-3B7209D893CA}" type="slidenum">
              <a:rPr lang="en-US" smtClean="0"/>
              <a:t>‹#›</a:t>
            </a:fld>
            <a:endParaRPr lang="en-US"/>
          </a:p>
        </p:txBody>
      </p:sp>
    </p:spTree>
    <p:extLst>
      <p:ext uri="{BB962C8B-B14F-4D97-AF65-F5344CB8AC3E}">
        <p14:creationId xmlns:p14="http://schemas.microsoft.com/office/powerpoint/2010/main" val="20475564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I’m Donna Dearing, and my Capstone Project is about Airline Ticket Reissue.</a:t>
            </a:r>
          </a:p>
        </p:txBody>
      </p:sp>
      <p:sp>
        <p:nvSpPr>
          <p:cNvPr id="4" name="Slide Number Placeholder 3"/>
          <p:cNvSpPr>
            <a:spLocks noGrp="1"/>
          </p:cNvSpPr>
          <p:nvPr>
            <p:ph type="sldNum" sz="quarter" idx="5"/>
          </p:nvPr>
        </p:nvSpPr>
        <p:spPr/>
        <p:txBody>
          <a:bodyPr/>
          <a:lstStyle/>
          <a:p>
            <a:fld id="{FEA80C70-5A2A-384C-ACE7-3B7209D893CA}" type="slidenum">
              <a:rPr lang="en-US" smtClean="0"/>
              <a:t>1</a:t>
            </a:fld>
            <a:endParaRPr lang="en-US"/>
          </a:p>
        </p:txBody>
      </p:sp>
    </p:spTree>
    <p:extLst>
      <p:ext uri="{BB962C8B-B14F-4D97-AF65-F5344CB8AC3E}">
        <p14:creationId xmlns:p14="http://schemas.microsoft.com/office/powerpoint/2010/main" val="844528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explain. When an AA </a:t>
            </a:r>
            <a:r>
              <a:rPr lang="en-US" dirty="0" err="1"/>
              <a:t>psgr</a:t>
            </a:r>
            <a:r>
              <a:rPr lang="en-US" dirty="0"/>
              <a:t> </a:t>
            </a:r>
            <a:r>
              <a:rPr lang="en-US" dirty="0" err="1"/>
              <a:t>chgs</a:t>
            </a:r>
            <a:r>
              <a:rPr lang="en-US" dirty="0"/>
              <a:t> their </a:t>
            </a:r>
            <a:r>
              <a:rPr lang="en-US" dirty="0" err="1"/>
              <a:t>itin</a:t>
            </a:r>
            <a:r>
              <a:rPr lang="en-US" dirty="0"/>
              <a:t>, whether vol or involuntary, the agent must reissue the </a:t>
            </a:r>
            <a:r>
              <a:rPr lang="en-US" dirty="0" err="1"/>
              <a:t>tkt</a:t>
            </a:r>
            <a:r>
              <a:rPr lang="en-US" dirty="0"/>
              <a:t>, otherwise the </a:t>
            </a:r>
            <a:r>
              <a:rPr lang="en-US" dirty="0" err="1"/>
              <a:t>psgr</a:t>
            </a:r>
            <a:r>
              <a:rPr lang="en-US" dirty="0"/>
              <a:t> cannot ck-in and obtain their boarding pass. Only and Agent can reissue, not a </a:t>
            </a:r>
            <a:r>
              <a:rPr lang="en-US" dirty="0" err="1"/>
              <a:t>psgr</a:t>
            </a:r>
            <a:r>
              <a:rPr lang="en-US" dirty="0"/>
              <a:t>. </a:t>
            </a:r>
          </a:p>
        </p:txBody>
      </p:sp>
      <p:sp>
        <p:nvSpPr>
          <p:cNvPr id="4" name="Slide Number Placeholder 3"/>
          <p:cNvSpPr>
            <a:spLocks noGrp="1"/>
          </p:cNvSpPr>
          <p:nvPr>
            <p:ph type="sldNum" sz="quarter" idx="5"/>
          </p:nvPr>
        </p:nvSpPr>
        <p:spPr/>
        <p:txBody>
          <a:bodyPr/>
          <a:lstStyle/>
          <a:p>
            <a:fld id="{FEA80C70-5A2A-384C-ACE7-3B7209D893CA}" type="slidenum">
              <a:rPr lang="en-US" smtClean="0"/>
              <a:t>2</a:t>
            </a:fld>
            <a:endParaRPr lang="en-US"/>
          </a:p>
        </p:txBody>
      </p:sp>
    </p:spTree>
    <p:extLst>
      <p:ext uri="{BB962C8B-B14F-4D97-AF65-F5344CB8AC3E}">
        <p14:creationId xmlns:p14="http://schemas.microsoft.com/office/powerpoint/2010/main" val="20410680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left side we have a copy of the passenger’s itinerary, the fare information and the boarding pass, which is all we need. On the right side we have print outs that are not needed, such as baggage rules.</a:t>
            </a:r>
          </a:p>
        </p:txBody>
      </p:sp>
      <p:sp>
        <p:nvSpPr>
          <p:cNvPr id="4" name="Slide Number Placeholder 3"/>
          <p:cNvSpPr>
            <a:spLocks noGrp="1"/>
          </p:cNvSpPr>
          <p:nvPr>
            <p:ph type="sldNum" sz="quarter" idx="5"/>
          </p:nvPr>
        </p:nvSpPr>
        <p:spPr/>
        <p:txBody>
          <a:bodyPr/>
          <a:lstStyle/>
          <a:p>
            <a:fld id="{FEA80C70-5A2A-384C-ACE7-3B7209D893CA}" type="slidenum">
              <a:rPr lang="en-US" smtClean="0"/>
              <a:t>3</a:t>
            </a:fld>
            <a:endParaRPr lang="en-US"/>
          </a:p>
        </p:txBody>
      </p:sp>
    </p:spTree>
    <p:extLst>
      <p:ext uri="{BB962C8B-B14F-4D97-AF65-F5344CB8AC3E}">
        <p14:creationId xmlns:p14="http://schemas.microsoft.com/office/powerpoint/2010/main" val="588803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User Persona is:</a:t>
            </a:r>
            <a:br>
              <a:rPr lang="en-US" dirty="0"/>
            </a:br>
            <a:r>
              <a:rPr lang="en-US" dirty="0"/>
              <a:t>User Problem-Solving involves changing or eliminating the code to not print out unnecessary items after the ticket exchange.</a:t>
            </a:r>
            <a:br>
              <a:rPr lang="en-US" dirty="0"/>
            </a:br>
            <a:r>
              <a:rPr lang="en-US" dirty="0"/>
              <a:t>User Interaction will be saving the </a:t>
            </a:r>
            <a:r>
              <a:rPr lang="en-US" dirty="0" err="1"/>
              <a:t>psgrs</a:t>
            </a:r>
            <a:r>
              <a:rPr lang="en-US" dirty="0"/>
              <a:t> time, the agents time and the company’s money clearly justifies this implementation.</a:t>
            </a:r>
          </a:p>
        </p:txBody>
      </p:sp>
      <p:sp>
        <p:nvSpPr>
          <p:cNvPr id="4" name="Slide Number Placeholder 3"/>
          <p:cNvSpPr>
            <a:spLocks noGrp="1"/>
          </p:cNvSpPr>
          <p:nvPr>
            <p:ph type="sldNum" sz="quarter" idx="5"/>
          </p:nvPr>
        </p:nvSpPr>
        <p:spPr/>
        <p:txBody>
          <a:bodyPr/>
          <a:lstStyle/>
          <a:p>
            <a:fld id="{FEA80C70-5A2A-384C-ACE7-3B7209D893CA}" type="slidenum">
              <a:rPr lang="en-US" smtClean="0"/>
              <a:t>4</a:t>
            </a:fld>
            <a:endParaRPr lang="en-US"/>
          </a:p>
        </p:txBody>
      </p:sp>
    </p:spTree>
    <p:extLst>
      <p:ext uri="{BB962C8B-B14F-4D97-AF65-F5344CB8AC3E}">
        <p14:creationId xmlns:p14="http://schemas.microsoft.com/office/powerpoint/2010/main" val="3027066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CAA4-5E9E-633A-B980-62C0856691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6F26F52-B1BD-87DC-B713-1463C5AC4A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75DF574-4A55-1BF3-94A8-E49BB2736321}"/>
              </a:ext>
            </a:extLst>
          </p:cNvPr>
          <p:cNvSpPr>
            <a:spLocks noGrp="1"/>
          </p:cNvSpPr>
          <p:nvPr>
            <p:ph type="dt" sz="half" idx="10"/>
          </p:nvPr>
        </p:nvSpPr>
        <p:spPr/>
        <p:txBody>
          <a:bodyPr/>
          <a:lstStyle/>
          <a:p>
            <a:fld id="{6F42A487-B2A4-A24E-9743-C10FA1B43348}" type="datetimeFigureOut">
              <a:rPr lang="en-US" smtClean="0"/>
              <a:t>5/3/25</a:t>
            </a:fld>
            <a:endParaRPr lang="en-US"/>
          </a:p>
        </p:txBody>
      </p:sp>
      <p:sp>
        <p:nvSpPr>
          <p:cNvPr id="5" name="Footer Placeholder 4">
            <a:extLst>
              <a:ext uri="{FF2B5EF4-FFF2-40B4-BE49-F238E27FC236}">
                <a16:creationId xmlns:a16="http://schemas.microsoft.com/office/drawing/2014/main" id="{90BAF08D-EE72-10F6-E6E9-43320C45E7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516F67-138C-2D0C-F3A8-B10934A1F960}"/>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807638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BB660-1075-93B4-3692-722C87EB355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89EA0C-5B44-7613-EA2C-E73669FCAF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F5A5FC-6DDA-A9C1-3054-037DD2354E02}"/>
              </a:ext>
            </a:extLst>
          </p:cNvPr>
          <p:cNvSpPr>
            <a:spLocks noGrp="1"/>
          </p:cNvSpPr>
          <p:nvPr>
            <p:ph type="dt" sz="half" idx="10"/>
          </p:nvPr>
        </p:nvSpPr>
        <p:spPr/>
        <p:txBody>
          <a:bodyPr/>
          <a:lstStyle/>
          <a:p>
            <a:fld id="{6F42A487-B2A4-A24E-9743-C10FA1B43348}" type="datetimeFigureOut">
              <a:rPr lang="en-US" smtClean="0"/>
              <a:t>5/3/25</a:t>
            </a:fld>
            <a:endParaRPr lang="en-US"/>
          </a:p>
        </p:txBody>
      </p:sp>
      <p:sp>
        <p:nvSpPr>
          <p:cNvPr id="5" name="Footer Placeholder 4">
            <a:extLst>
              <a:ext uri="{FF2B5EF4-FFF2-40B4-BE49-F238E27FC236}">
                <a16:creationId xmlns:a16="http://schemas.microsoft.com/office/drawing/2014/main" id="{B0717A45-4B36-16B0-E7DE-B8B2FBF973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28C0E2-A0D7-1988-9661-210BDEA228FF}"/>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3224929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2A1A02-4A7A-6DCC-9128-EF8CD4650C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E25778-3DBF-7F40-CEB2-32F37210D8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E20E3B-D0B8-4AE0-1B29-536B1AE669D5}"/>
              </a:ext>
            </a:extLst>
          </p:cNvPr>
          <p:cNvSpPr>
            <a:spLocks noGrp="1"/>
          </p:cNvSpPr>
          <p:nvPr>
            <p:ph type="dt" sz="half" idx="10"/>
          </p:nvPr>
        </p:nvSpPr>
        <p:spPr/>
        <p:txBody>
          <a:bodyPr/>
          <a:lstStyle/>
          <a:p>
            <a:fld id="{6F42A487-B2A4-A24E-9743-C10FA1B43348}" type="datetimeFigureOut">
              <a:rPr lang="en-US" smtClean="0"/>
              <a:t>5/3/25</a:t>
            </a:fld>
            <a:endParaRPr lang="en-US"/>
          </a:p>
        </p:txBody>
      </p:sp>
      <p:sp>
        <p:nvSpPr>
          <p:cNvPr id="5" name="Footer Placeholder 4">
            <a:extLst>
              <a:ext uri="{FF2B5EF4-FFF2-40B4-BE49-F238E27FC236}">
                <a16:creationId xmlns:a16="http://schemas.microsoft.com/office/drawing/2014/main" id="{538897F1-9267-FF2B-D5F1-8B91F75E59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572405-9968-0BAF-AB45-70D99AD67F8B}"/>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890518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3D3B3-D82B-D428-0D2F-9B6C27A301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ECFAC0-0663-29EA-0667-F59BEE666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99D69-A84E-FC9C-E299-C56754284B28}"/>
              </a:ext>
            </a:extLst>
          </p:cNvPr>
          <p:cNvSpPr>
            <a:spLocks noGrp="1"/>
          </p:cNvSpPr>
          <p:nvPr>
            <p:ph type="dt" sz="half" idx="10"/>
          </p:nvPr>
        </p:nvSpPr>
        <p:spPr/>
        <p:txBody>
          <a:bodyPr/>
          <a:lstStyle/>
          <a:p>
            <a:fld id="{6F42A487-B2A4-A24E-9743-C10FA1B43348}" type="datetimeFigureOut">
              <a:rPr lang="en-US" smtClean="0"/>
              <a:t>5/3/25</a:t>
            </a:fld>
            <a:endParaRPr lang="en-US"/>
          </a:p>
        </p:txBody>
      </p:sp>
      <p:sp>
        <p:nvSpPr>
          <p:cNvPr id="5" name="Footer Placeholder 4">
            <a:extLst>
              <a:ext uri="{FF2B5EF4-FFF2-40B4-BE49-F238E27FC236}">
                <a16:creationId xmlns:a16="http://schemas.microsoft.com/office/drawing/2014/main" id="{FFADBA98-5883-0AB7-D10A-9D9A6C5CA6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B59CB0-EABC-FF97-D2C4-0FC5C542E623}"/>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031200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0ECE7-1E8D-F99B-C889-BF378B100BB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AE4DC2D-569A-BBEC-ECC6-6E163F76B9C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E321D3-B2D6-F043-2629-9B5481B0BF5F}"/>
              </a:ext>
            </a:extLst>
          </p:cNvPr>
          <p:cNvSpPr>
            <a:spLocks noGrp="1"/>
          </p:cNvSpPr>
          <p:nvPr>
            <p:ph type="dt" sz="half" idx="10"/>
          </p:nvPr>
        </p:nvSpPr>
        <p:spPr/>
        <p:txBody>
          <a:bodyPr/>
          <a:lstStyle/>
          <a:p>
            <a:fld id="{6F42A487-B2A4-A24E-9743-C10FA1B43348}" type="datetimeFigureOut">
              <a:rPr lang="en-US" smtClean="0"/>
              <a:t>5/3/25</a:t>
            </a:fld>
            <a:endParaRPr lang="en-US"/>
          </a:p>
        </p:txBody>
      </p:sp>
      <p:sp>
        <p:nvSpPr>
          <p:cNvPr id="5" name="Footer Placeholder 4">
            <a:extLst>
              <a:ext uri="{FF2B5EF4-FFF2-40B4-BE49-F238E27FC236}">
                <a16:creationId xmlns:a16="http://schemas.microsoft.com/office/drawing/2014/main" id="{0179181E-DC15-F023-6E8F-9A9C5CD236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CDF4B4-EF65-752A-94BD-6A28DDFEB820}"/>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222270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BBEA4-8637-2DB4-B7CE-341FC2A9F4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186FD9-FFD7-40AD-C1A3-FFC3B0C242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BBC627-378A-484F-7231-CE6B46AB94E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482F0F8-C237-B2D1-7EF1-2C6C300ADD6B}"/>
              </a:ext>
            </a:extLst>
          </p:cNvPr>
          <p:cNvSpPr>
            <a:spLocks noGrp="1"/>
          </p:cNvSpPr>
          <p:nvPr>
            <p:ph type="dt" sz="half" idx="10"/>
          </p:nvPr>
        </p:nvSpPr>
        <p:spPr/>
        <p:txBody>
          <a:bodyPr/>
          <a:lstStyle/>
          <a:p>
            <a:fld id="{6F42A487-B2A4-A24E-9743-C10FA1B43348}" type="datetimeFigureOut">
              <a:rPr lang="en-US" smtClean="0"/>
              <a:t>5/3/25</a:t>
            </a:fld>
            <a:endParaRPr lang="en-US"/>
          </a:p>
        </p:txBody>
      </p:sp>
      <p:sp>
        <p:nvSpPr>
          <p:cNvPr id="6" name="Footer Placeholder 5">
            <a:extLst>
              <a:ext uri="{FF2B5EF4-FFF2-40B4-BE49-F238E27FC236}">
                <a16:creationId xmlns:a16="http://schemas.microsoft.com/office/drawing/2014/main" id="{DFFBF7EB-EF95-6F85-ABA6-CFAEE37E54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26E962-87B5-B067-BF33-86611ABB77BF}"/>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2576433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D3CB2-3AC0-BAD2-2244-0D7E1DE4F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0731DD-7860-296B-5F4C-BB09B42BAE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BBADCD-6FDC-048A-EF23-5F3F8AC76E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5401B1-F81F-C552-ADE5-75F029B62E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C98497-E3EE-4A29-3385-82F9B96429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831EB7-18C5-7F2B-B32E-03FF9D20E26F}"/>
              </a:ext>
            </a:extLst>
          </p:cNvPr>
          <p:cNvSpPr>
            <a:spLocks noGrp="1"/>
          </p:cNvSpPr>
          <p:nvPr>
            <p:ph type="dt" sz="half" idx="10"/>
          </p:nvPr>
        </p:nvSpPr>
        <p:spPr/>
        <p:txBody>
          <a:bodyPr/>
          <a:lstStyle/>
          <a:p>
            <a:fld id="{6F42A487-B2A4-A24E-9743-C10FA1B43348}" type="datetimeFigureOut">
              <a:rPr lang="en-US" smtClean="0"/>
              <a:t>5/3/25</a:t>
            </a:fld>
            <a:endParaRPr lang="en-US"/>
          </a:p>
        </p:txBody>
      </p:sp>
      <p:sp>
        <p:nvSpPr>
          <p:cNvPr id="8" name="Footer Placeholder 7">
            <a:extLst>
              <a:ext uri="{FF2B5EF4-FFF2-40B4-BE49-F238E27FC236}">
                <a16:creationId xmlns:a16="http://schemas.microsoft.com/office/drawing/2014/main" id="{1BC8BD93-EEFA-31E3-A970-861710888D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445491-791B-85B3-A72A-ABE4D25B1181}"/>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279789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F6AAF-14B4-6EE1-F6C3-170A52A332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539E14-F398-AF0B-60E0-C82DEC2DB36F}"/>
              </a:ext>
            </a:extLst>
          </p:cNvPr>
          <p:cNvSpPr>
            <a:spLocks noGrp="1"/>
          </p:cNvSpPr>
          <p:nvPr>
            <p:ph type="dt" sz="half" idx="10"/>
          </p:nvPr>
        </p:nvSpPr>
        <p:spPr/>
        <p:txBody>
          <a:bodyPr/>
          <a:lstStyle/>
          <a:p>
            <a:fld id="{6F42A487-B2A4-A24E-9743-C10FA1B43348}" type="datetimeFigureOut">
              <a:rPr lang="en-US" smtClean="0"/>
              <a:t>5/3/25</a:t>
            </a:fld>
            <a:endParaRPr lang="en-US"/>
          </a:p>
        </p:txBody>
      </p:sp>
      <p:sp>
        <p:nvSpPr>
          <p:cNvPr id="4" name="Footer Placeholder 3">
            <a:extLst>
              <a:ext uri="{FF2B5EF4-FFF2-40B4-BE49-F238E27FC236}">
                <a16:creationId xmlns:a16="http://schemas.microsoft.com/office/drawing/2014/main" id="{D4B38C29-8057-C1EE-8FFD-749483D0D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00EAA1-97B7-A3D8-AF74-22609C4FB12E}"/>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3848014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DEE3D6-63E1-603B-FC29-E45A1806B5A6}"/>
              </a:ext>
            </a:extLst>
          </p:cNvPr>
          <p:cNvSpPr>
            <a:spLocks noGrp="1"/>
          </p:cNvSpPr>
          <p:nvPr>
            <p:ph type="dt" sz="half" idx="10"/>
          </p:nvPr>
        </p:nvSpPr>
        <p:spPr/>
        <p:txBody>
          <a:bodyPr/>
          <a:lstStyle/>
          <a:p>
            <a:fld id="{6F42A487-B2A4-A24E-9743-C10FA1B43348}" type="datetimeFigureOut">
              <a:rPr lang="en-US" smtClean="0"/>
              <a:t>5/3/25</a:t>
            </a:fld>
            <a:endParaRPr lang="en-US"/>
          </a:p>
        </p:txBody>
      </p:sp>
      <p:sp>
        <p:nvSpPr>
          <p:cNvPr id="3" name="Footer Placeholder 2">
            <a:extLst>
              <a:ext uri="{FF2B5EF4-FFF2-40B4-BE49-F238E27FC236}">
                <a16:creationId xmlns:a16="http://schemas.microsoft.com/office/drawing/2014/main" id="{87B62B49-AABE-7E9A-B7EA-E6664BE842D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A7A9296-7361-F1AC-97A9-32EA166C9C1C}"/>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8647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EA347-960B-61A6-CB5C-F912322979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33C46F-DBE1-D653-25FB-714C039744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05373A-C6D1-FFCE-9BC3-A786E8BF11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888D63-BB05-9D04-CFE8-E054C35EFF37}"/>
              </a:ext>
            </a:extLst>
          </p:cNvPr>
          <p:cNvSpPr>
            <a:spLocks noGrp="1"/>
          </p:cNvSpPr>
          <p:nvPr>
            <p:ph type="dt" sz="half" idx="10"/>
          </p:nvPr>
        </p:nvSpPr>
        <p:spPr/>
        <p:txBody>
          <a:bodyPr/>
          <a:lstStyle/>
          <a:p>
            <a:fld id="{6F42A487-B2A4-A24E-9743-C10FA1B43348}" type="datetimeFigureOut">
              <a:rPr lang="en-US" smtClean="0"/>
              <a:t>5/3/25</a:t>
            </a:fld>
            <a:endParaRPr lang="en-US"/>
          </a:p>
        </p:txBody>
      </p:sp>
      <p:sp>
        <p:nvSpPr>
          <p:cNvPr id="6" name="Footer Placeholder 5">
            <a:extLst>
              <a:ext uri="{FF2B5EF4-FFF2-40B4-BE49-F238E27FC236}">
                <a16:creationId xmlns:a16="http://schemas.microsoft.com/office/drawing/2014/main" id="{14F14F50-E3C0-D354-D5B1-0D530F597F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74C001-940A-27C7-A123-A592BAB3F502}"/>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207455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1B075-68DB-134B-4096-F3E65CC45A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679973-7422-4F5B-DB39-16A3146FEB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7ED1F86-1DA9-8E42-8637-CF77E99623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66AB82-F86F-0D37-06A0-90CA9AB71A57}"/>
              </a:ext>
            </a:extLst>
          </p:cNvPr>
          <p:cNvSpPr>
            <a:spLocks noGrp="1"/>
          </p:cNvSpPr>
          <p:nvPr>
            <p:ph type="dt" sz="half" idx="10"/>
          </p:nvPr>
        </p:nvSpPr>
        <p:spPr/>
        <p:txBody>
          <a:bodyPr/>
          <a:lstStyle/>
          <a:p>
            <a:fld id="{6F42A487-B2A4-A24E-9743-C10FA1B43348}" type="datetimeFigureOut">
              <a:rPr lang="en-US" smtClean="0"/>
              <a:t>5/3/25</a:t>
            </a:fld>
            <a:endParaRPr lang="en-US"/>
          </a:p>
        </p:txBody>
      </p:sp>
      <p:sp>
        <p:nvSpPr>
          <p:cNvPr id="6" name="Footer Placeholder 5">
            <a:extLst>
              <a:ext uri="{FF2B5EF4-FFF2-40B4-BE49-F238E27FC236}">
                <a16:creationId xmlns:a16="http://schemas.microsoft.com/office/drawing/2014/main" id="{AC4FB508-EFFA-B9B7-6A2F-21E27CE452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BF1828-3766-3D88-5793-1E5C7A4FD26D}"/>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328822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277829-8A5C-AF20-1BF6-548CFF4C97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621FAD6-7F56-9A8A-8CE8-BA5A6047BB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466715-D50F-FBAB-6262-06B9FD1E48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F42A487-B2A4-A24E-9743-C10FA1B43348}" type="datetimeFigureOut">
              <a:rPr lang="en-US" smtClean="0"/>
              <a:t>5/3/25</a:t>
            </a:fld>
            <a:endParaRPr lang="en-US"/>
          </a:p>
        </p:txBody>
      </p:sp>
      <p:sp>
        <p:nvSpPr>
          <p:cNvPr id="5" name="Footer Placeholder 4">
            <a:extLst>
              <a:ext uri="{FF2B5EF4-FFF2-40B4-BE49-F238E27FC236}">
                <a16:creationId xmlns:a16="http://schemas.microsoft.com/office/drawing/2014/main" id="{C6C2CB83-AF8D-0E5C-F37D-7D9E24EC3F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C3BCFC5-8677-FC25-CDD8-85F28BB7F7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061A3FC-D9F3-8D46-9896-F65EA814A1AA}" type="slidenum">
              <a:rPr lang="en-US" smtClean="0"/>
              <a:t>‹#›</a:t>
            </a:fld>
            <a:endParaRPr lang="en-US"/>
          </a:p>
        </p:txBody>
      </p:sp>
    </p:spTree>
    <p:extLst>
      <p:ext uri="{BB962C8B-B14F-4D97-AF65-F5344CB8AC3E}">
        <p14:creationId xmlns:p14="http://schemas.microsoft.com/office/powerpoint/2010/main" val="33357325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71EC1228-8B00-4D31-8616-AAB846D68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04B496-D6BB-196A-C5F6-AECF5ECF70F0}"/>
              </a:ext>
            </a:extLst>
          </p:cNvPr>
          <p:cNvSpPr>
            <a:spLocks noGrp="1"/>
          </p:cNvSpPr>
          <p:nvPr>
            <p:ph type="ctrTitle"/>
          </p:nvPr>
        </p:nvSpPr>
        <p:spPr>
          <a:xfrm>
            <a:off x="9267909" y="2023110"/>
            <a:ext cx="2469624" cy="2846070"/>
          </a:xfrm>
        </p:spPr>
        <p:txBody>
          <a:bodyPr anchor="ctr">
            <a:normAutofit/>
          </a:bodyPr>
          <a:lstStyle/>
          <a:p>
            <a:pPr algn="l"/>
            <a:r>
              <a:rPr lang="en-US" sz="3700" dirty="0"/>
              <a:t>Airline Ticket Reissue</a:t>
            </a:r>
          </a:p>
        </p:txBody>
      </p:sp>
      <p:sp>
        <p:nvSpPr>
          <p:cNvPr id="3" name="Subtitle 2">
            <a:extLst>
              <a:ext uri="{FF2B5EF4-FFF2-40B4-BE49-F238E27FC236}">
                <a16:creationId xmlns:a16="http://schemas.microsoft.com/office/drawing/2014/main" id="{3CB5DF35-DC44-1E47-6650-5D2A8FB9DD5A}"/>
              </a:ext>
            </a:extLst>
          </p:cNvPr>
          <p:cNvSpPr>
            <a:spLocks noGrp="1"/>
          </p:cNvSpPr>
          <p:nvPr>
            <p:ph type="subTitle" idx="1"/>
          </p:nvPr>
        </p:nvSpPr>
        <p:spPr>
          <a:xfrm>
            <a:off x="9267908" y="5086350"/>
            <a:ext cx="2446465" cy="1178298"/>
          </a:xfrm>
        </p:spPr>
        <p:txBody>
          <a:bodyPr>
            <a:normAutofit/>
          </a:bodyPr>
          <a:lstStyle/>
          <a:p>
            <a:pPr algn="l"/>
            <a:r>
              <a:rPr lang="en-US" sz="1600" dirty="0"/>
              <a:t>COSC 498 – Capstone</a:t>
            </a:r>
          </a:p>
          <a:p>
            <a:pPr algn="l"/>
            <a:r>
              <a:rPr lang="en-US" sz="1600" dirty="0"/>
              <a:t>Donna Dearing</a:t>
            </a:r>
          </a:p>
        </p:txBody>
      </p:sp>
      <p:sp>
        <p:nvSpPr>
          <p:cNvPr id="29" name="Rectangle 28">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ircraft jet engine turbine">
            <a:extLst>
              <a:ext uri="{FF2B5EF4-FFF2-40B4-BE49-F238E27FC236}">
                <a16:creationId xmlns:a16="http://schemas.microsoft.com/office/drawing/2014/main" id="{A166299A-69C7-EC4B-B7FA-032A0B33FB34}"/>
              </a:ext>
            </a:extLst>
          </p:cNvPr>
          <p:cNvPicPr>
            <a:picLocks noChangeAspect="1"/>
          </p:cNvPicPr>
          <p:nvPr/>
        </p:nvPicPr>
        <p:blipFill>
          <a:blip r:embed="rId5"/>
          <a:srcRect r="52804" b="-1"/>
          <a:stretch/>
        </p:blipFill>
        <p:spPr>
          <a:xfrm>
            <a:off x="545237" y="858525"/>
            <a:ext cx="3685032" cy="5211906"/>
          </a:xfrm>
          <a:prstGeom prst="rect">
            <a:avLst/>
          </a:prstGeom>
        </p:spPr>
      </p:pic>
      <p:pic>
        <p:nvPicPr>
          <p:cNvPr id="7" name="Picture 6" descr="Aircraft jet engine turbine">
            <a:extLst>
              <a:ext uri="{FF2B5EF4-FFF2-40B4-BE49-F238E27FC236}">
                <a16:creationId xmlns:a16="http://schemas.microsoft.com/office/drawing/2014/main" id="{56C26D78-3395-4F7C-F041-39AF227C81F5}"/>
              </a:ext>
            </a:extLst>
          </p:cNvPr>
          <p:cNvPicPr>
            <a:picLocks noChangeAspect="1"/>
          </p:cNvPicPr>
          <p:nvPr/>
        </p:nvPicPr>
        <p:blipFill>
          <a:blip r:embed="rId5"/>
          <a:srcRect r="52804" b="-1"/>
          <a:stretch/>
        </p:blipFill>
        <p:spPr>
          <a:xfrm>
            <a:off x="4457706" y="858524"/>
            <a:ext cx="3685032" cy="5211906"/>
          </a:xfrm>
          <a:prstGeom prst="rect">
            <a:avLst/>
          </a:prstGeom>
        </p:spPr>
      </p:pic>
      <p:sp>
        <p:nvSpPr>
          <p:cNvPr id="33" name="Rectangle 32">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ircraft jet engine turbine">
            <a:extLst>
              <a:ext uri="{FF2B5EF4-FFF2-40B4-BE49-F238E27FC236}">
                <a16:creationId xmlns:a16="http://schemas.microsoft.com/office/drawing/2014/main" id="{0FF49AA9-1C33-466F-9D9D-D8B5E1B23BF7}"/>
              </a:ext>
            </a:extLst>
          </p:cNvPr>
          <p:cNvPicPr>
            <a:picLocks noChangeAspect="1"/>
          </p:cNvPicPr>
          <p:nvPr/>
        </p:nvPicPr>
        <p:blipFill>
          <a:blip r:embed="rId5"/>
          <a:srcRect r="5882" b="-1"/>
          <a:stretch/>
        </p:blipFill>
        <p:spPr>
          <a:xfrm>
            <a:off x="0" y="9"/>
            <a:ext cx="8384717" cy="6857991"/>
          </a:xfrm>
          <a:prstGeom prst="rect">
            <a:avLst/>
          </a:prstGeom>
        </p:spPr>
      </p:pic>
      <p:pic>
        <p:nvPicPr>
          <p:cNvPr id="24" name="Audio 23">
            <a:extLst>
              <a:ext uri="{FF2B5EF4-FFF2-40B4-BE49-F238E27FC236}">
                <a16:creationId xmlns:a16="http://schemas.microsoft.com/office/drawing/2014/main" id="{33015FCE-E29E-FB74-AFDB-42D37974FD7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29250842"/>
      </p:ext>
    </p:extLst>
  </p:cSld>
  <p:clrMapOvr>
    <a:masterClrMapping/>
  </p:clrMapOvr>
  <mc:AlternateContent xmlns:mc="http://schemas.openxmlformats.org/markup-compatibility/2006" xmlns:p14="http://schemas.microsoft.com/office/powerpoint/2010/main">
    <mc:Choice Requires="p14">
      <p:transition spd="slow" p14:dur="2000" advTm="7105"/>
    </mc:Choice>
    <mc:Fallback xmlns="">
      <p:transition spd="slow" advTm="7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E23A4-DBFF-A704-7993-EEAADA414F1C}"/>
              </a:ext>
            </a:extLst>
          </p:cNvPr>
          <p:cNvSpPr>
            <a:spLocks noGrp="1"/>
          </p:cNvSpPr>
          <p:nvPr>
            <p:ph type="title"/>
          </p:nvPr>
        </p:nvSpPr>
        <p:spPr>
          <a:xfrm>
            <a:off x="761800" y="762001"/>
            <a:ext cx="5334197" cy="1708242"/>
          </a:xfrm>
        </p:spPr>
        <p:txBody>
          <a:bodyPr anchor="ctr">
            <a:normAutofit/>
          </a:bodyPr>
          <a:lstStyle/>
          <a:p>
            <a:r>
              <a:rPr lang="en-US" sz="4000"/>
              <a:t>Introduction</a:t>
            </a:r>
          </a:p>
        </p:txBody>
      </p:sp>
      <p:sp>
        <p:nvSpPr>
          <p:cNvPr id="3" name="Content Placeholder 2">
            <a:extLst>
              <a:ext uri="{FF2B5EF4-FFF2-40B4-BE49-F238E27FC236}">
                <a16:creationId xmlns:a16="http://schemas.microsoft.com/office/drawing/2014/main" id="{994A9206-529B-5BAC-AFD6-E1441C889B3C}"/>
              </a:ext>
            </a:extLst>
          </p:cNvPr>
          <p:cNvSpPr>
            <a:spLocks noGrp="1"/>
          </p:cNvSpPr>
          <p:nvPr>
            <p:ph idx="1"/>
          </p:nvPr>
        </p:nvSpPr>
        <p:spPr>
          <a:xfrm>
            <a:off x="761800" y="2715172"/>
            <a:ext cx="5334197" cy="3348014"/>
          </a:xfrm>
        </p:spPr>
        <p:txBody>
          <a:bodyPr vert="horz" lIns="91440" tIns="45720" rIns="91440" bIns="45720" rtlCol="0" anchor="ctr">
            <a:normAutofit lnSpcReduction="10000"/>
          </a:bodyPr>
          <a:lstStyle/>
          <a:p>
            <a:r>
              <a:rPr lang="en-US" sz="1900" dirty="0"/>
              <a:t>This project concerns a solution for printing unnecessary ticket stock when an airline ticket must be reissued. </a:t>
            </a:r>
          </a:p>
          <a:p>
            <a:r>
              <a:rPr lang="en-US" sz="1900" dirty="0"/>
              <a:t>When an American Airlines (AA) passenger changes their ticket, whether voluntary or involuntary, the AA Agent must reissue the original ticket to reflect the change.</a:t>
            </a:r>
          </a:p>
          <a:p>
            <a:pPr lvl="1">
              <a:buFont typeface="Courier New" panose="020B0604020202020204" pitchFamily="34" charset="0"/>
              <a:buChar char="o"/>
            </a:pPr>
            <a:r>
              <a:rPr lang="en-US" sz="1900" dirty="0"/>
              <a:t>Otherwise, the passenger will not be able to check-in for that flight to obtain their boarding pass.</a:t>
            </a:r>
          </a:p>
          <a:p>
            <a:r>
              <a:rPr lang="en-US" sz="1900" dirty="0"/>
              <a:t>Only an AA Agent can reissue an airline ticket; passenger cannot reissue their ticket.</a:t>
            </a:r>
          </a:p>
          <a:p>
            <a:endParaRPr lang="en-US" sz="1900" dirty="0"/>
          </a:p>
          <a:p>
            <a:endParaRPr lang="en-US" sz="1900" dirty="0"/>
          </a:p>
          <a:p>
            <a:endParaRPr lang="en-US" sz="1900" dirty="0"/>
          </a:p>
        </p:txBody>
      </p:sp>
      <p:pic>
        <p:nvPicPr>
          <p:cNvPr id="5" name="Picture 4" descr="Plane in red circle">
            <a:extLst>
              <a:ext uri="{FF2B5EF4-FFF2-40B4-BE49-F238E27FC236}">
                <a16:creationId xmlns:a16="http://schemas.microsoft.com/office/drawing/2014/main" id="{9AFEE512-AD98-82DB-288F-F375724871BD}"/>
              </a:ext>
            </a:extLst>
          </p:cNvPr>
          <p:cNvPicPr>
            <a:picLocks noChangeAspect="1"/>
          </p:cNvPicPr>
          <p:nvPr/>
        </p:nvPicPr>
        <p:blipFill>
          <a:blip r:embed="rId5"/>
          <a:srcRect l="22612" r="23028" b="1"/>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pic>
        <p:nvPicPr>
          <p:cNvPr id="30" name="Audio 29">
            <a:extLst>
              <a:ext uri="{FF2B5EF4-FFF2-40B4-BE49-F238E27FC236}">
                <a16:creationId xmlns:a16="http://schemas.microsoft.com/office/drawing/2014/main" id="{162C48F9-AD27-B569-4EA8-DBCECEE847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85407122"/>
      </p:ext>
    </p:extLst>
  </p:cSld>
  <p:clrMapOvr>
    <a:masterClrMapping/>
  </p:clrMapOvr>
  <mc:AlternateContent xmlns:mc="http://schemas.openxmlformats.org/markup-compatibility/2006" xmlns:p14="http://schemas.microsoft.com/office/powerpoint/2010/main">
    <mc:Choice Requires="p14">
      <p:transition spd="slow" p14:dur="2000" advTm="23221"/>
    </mc:Choice>
    <mc:Fallback xmlns="">
      <p:transition spd="slow" advTm="232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1-Itinerary, #2-Fare Info, #3-Boarding Pass">
            <a:extLst>
              <a:ext uri="{FF2B5EF4-FFF2-40B4-BE49-F238E27FC236}">
                <a16:creationId xmlns:a16="http://schemas.microsoft.com/office/drawing/2014/main" id="{AAECE2CC-8567-132F-7303-AD3D35CDCF24}"/>
              </a:ext>
              <a:ext uri="{C183D7F6-B498-43B3-948B-1728B52AA6E4}">
                <adec:decorative xmlns:adec="http://schemas.microsoft.com/office/drawing/2017/decorative" val="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264724" y="1339851"/>
            <a:ext cx="6049147" cy="4178299"/>
          </a:xfrm>
          <a:prstGeom prst="rect">
            <a:avLst/>
          </a:prstGeom>
        </p:spPr>
      </p:pic>
      <p:pic>
        <p:nvPicPr>
          <p:cNvPr id="5" name="Picture 4" descr="Sample ticket stock not needed.">
            <a:extLst>
              <a:ext uri="{FF2B5EF4-FFF2-40B4-BE49-F238E27FC236}">
                <a16:creationId xmlns:a16="http://schemas.microsoft.com/office/drawing/2014/main" id="{66CDC6EB-BBF9-D311-8D47-F67F9AC7523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17165" y="1947553"/>
            <a:ext cx="5571066" cy="3859689"/>
          </a:xfrm>
          <a:prstGeom prst="rect">
            <a:avLst/>
          </a:prstGeom>
        </p:spPr>
      </p:pic>
      <p:sp>
        <p:nvSpPr>
          <p:cNvPr id="8" name="TextBox 7">
            <a:extLst>
              <a:ext uri="{FF2B5EF4-FFF2-40B4-BE49-F238E27FC236}">
                <a16:creationId xmlns:a16="http://schemas.microsoft.com/office/drawing/2014/main" id="{7BC3E19F-A0A0-8B1E-4327-65DA5D469C4B}"/>
              </a:ext>
            </a:extLst>
          </p:cNvPr>
          <p:cNvSpPr txBox="1"/>
          <p:nvPr/>
        </p:nvSpPr>
        <p:spPr>
          <a:xfrm>
            <a:off x="1379621" y="5807242"/>
            <a:ext cx="3998829" cy="646331"/>
          </a:xfrm>
          <a:prstGeom prst="rect">
            <a:avLst/>
          </a:prstGeom>
          <a:noFill/>
        </p:spPr>
        <p:txBody>
          <a:bodyPr wrap="square" rtlCol="0">
            <a:spAutoFit/>
          </a:bodyPr>
          <a:lstStyle/>
          <a:p>
            <a:r>
              <a:rPr lang="en-US" dirty="0">
                <a:solidFill>
                  <a:schemeClr val="bg1"/>
                </a:solidFill>
              </a:rPr>
              <a:t>#1-Itinerary, #2-Fare Info, #3-Boarding Pass</a:t>
            </a:r>
          </a:p>
        </p:txBody>
      </p:sp>
      <p:sp>
        <p:nvSpPr>
          <p:cNvPr id="9" name="TextBox 8">
            <a:extLst>
              <a:ext uri="{FF2B5EF4-FFF2-40B4-BE49-F238E27FC236}">
                <a16:creationId xmlns:a16="http://schemas.microsoft.com/office/drawing/2014/main" id="{BF617C59-A94B-CA34-98B6-D1D71B654FF2}"/>
              </a:ext>
            </a:extLst>
          </p:cNvPr>
          <p:cNvSpPr txBox="1"/>
          <p:nvPr/>
        </p:nvSpPr>
        <p:spPr>
          <a:xfrm>
            <a:off x="6813553" y="5534526"/>
            <a:ext cx="4178298" cy="369332"/>
          </a:xfrm>
          <a:prstGeom prst="rect">
            <a:avLst/>
          </a:prstGeom>
          <a:noFill/>
        </p:spPr>
        <p:txBody>
          <a:bodyPr wrap="square" rtlCol="0">
            <a:spAutoFit/>
          </a:bodyPr>
          <a:lstStyle/>
          <a:p>
            <a:pPr algn="ctr"/>
            <a:r>
              <a:rPr lang="en-US" dirty="0">
                <a:solidFill>
                  <a:schemeClr val="bg1"/>
                </a:solidFill>
              </a:rPr>
              <a:t>Unneeded Ticket Stock</a:t>
            </a:r>
          </a:p>
        </p:txBody>
      </p:sp>
      <p:pic>
        <p:nvPicPr>
          <p:cNvPr id="18" name="Audio 17">
            <a:extLst>
              <a:ext uri="{FF2B5EF4-FFF2-40B4-BE49-F238E27FC236}">
                <a16:creationId xmlns:a16="http://schemas.microsoft.com/office/drawing/2014/main" id="{3230B978-86DF-CE83-46EB-766EAE5DA41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15271444"/>
      </p:ext>
    </p:extLst>
  </p:cSld>
  <p:clrMapOvr>
    <a:masterClrMapping/>
  </p:clrMapOvr>
  <mc:AlternateContent xmlns:mc="http://schemas.openxmlformats.org/markup-compatibility/2006" xmlns:p14="http://schemas.microsoft.com/office/powerpoint/2010/main">
    <mc:Choice Requires="p14">
      <p:transition spd="slow" p14:dur="2000" advTm="18466"/>
    </mc:Choice>
    <mc:Fallback xmlns="">
      <p:transition spd="slow" advTm="18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EF0A64-B279-FAA1-6B23-84E4A627AB10}"/>
              </a:ext>
            </a:extLst>
          </p:cNvPr>
          <p:cNvSpPr txBox="1"/>
          <p:nvPr/>
        </p:nvSpPr>
        <p:spPr>
          <a:xfrm>
            <a:off x="1125188" y="824736"/>
            <a:ext cx="6097978" cy="369332"/>
          </a:xfrm>
          <a:prstGeom prst="rect">
            <a:avLst/>
          </a:prstGeom>
          <a:noFill/>
        </p:spPr>
        <p:txBody>
          <a:bodyPr wrap="square">
            <a:spAutoFit/>
          </a:bodyPr>
          <a:lstStyle/>
          <a:p>
            <a:r>
              <a:rPr lang="en-US" b="1" dirty="0"/>
              <a:t>User Persona</a:t>
            </a:r>
          </a:p>
        </p:txBody>
      </p:sp>
      <p:sp>
        <p:nvSpPr>
          <p:cNvPr id="5" name="TextBox 4">
            <a:extLst>
              <a:ext uri="{FF2B5EF4-FFF2-40B4-BE49-F238E27FC236}">
                <a16:creationId xmlns:a16="http://schemas.microsoft.com/office/drawing/2014/main" id="{C9222534-3689-5A08-7096-CA1D3C1F3151}"/>
              </a:ext>
            </a:extLst>
          </p:cNvPr>
          <p:cNvSpPr txBox="1"/>
          <p:nvPr/>
        </p:nvSpPr>
        <p:spPr>
          <a:xfrm>
            <a:off x="1125187" y="1331509"/>
            <a:ext cx="7508174" cy="923330"/>
          </a:xfrm>
          <a:prstGeom prst="rect">
            <a:avLst/>
          </a:prstGeom>
          <a:noFill/>
        </p:spPr>
        <p:txBody>
          <a:bodyPr wrap="square">
            <a:spAutoFit/>
          </a:bodyPr>
          <a:lstStyle/>
          <a:p>
            <a:r>
              <a:rPr lang="en-US" dirty="0">
                <a:solidFill>
                  <a:srgbClr val="000000"/>
                </a:solidFill>
              </a:rPr>
              <a:t>During irregular operations (IROPS), where flights are delayed or canceled, a ticket sometimes must be reissued if the passenger must change their flight. </a:t>
            </a:r>
          </a:p>
        </p:txBody>
      </p:sp>
      <p:sp>
        <p:nvSpPr>
          <p:cNvPr id="7" name="TextBox 6">
            <a:extLst>
              <a:ext uri="{FF2B5EF4-FFF2-40B4-BE49-F238E27FC236}">
                <a16:creationId xmlns:a16="http://schemas.microsoft.com/office/drawing/2014/main" id="{EB41AC02-1907-17D3-C939-6D9BBE71860F}"/>
              </a:ext>
            </a:extLst>
          </p:cNvPr>
          <p:cNvSpPr txBox="1"/>
          <p:nvPr/>
        </p:nvSpPr>
        <p:spPr>
          <a:xfrm>
            <a:off x="1125188" y="2392280"/>
            <a:ext cx="6097978" cy="369332"/>
          </a:xfrm>
          <a:prstGeom prst="rect">
            <a:avLst/>
          </a:prstGeom>
          <a:noFill/>
        </p:spPr>
        <p:txBody>
          <a:bodyPr wrap="square">
            <a:spAutoFit/>
          </a:bodyPr>
          <a:lstStyle/>
          <a:p>
            <a:r>
              <a:rPr lang="en-US" b="1" dirty="0">
                <a:solidFill>
                  <a:srgbClr val="2D3B45"/>
                </a:solidFill>
                <a:latin typeface="Aptos"/>
              </a:rPr>
              <a:t>User Problem-Solving</a:t>
            </a:r>
            <a:endParaRPr lang="en-US" dirty="0"/>
          </a:p>
        </p:txBody>
      </p:sp>
      <p:sp>
        <p:nvSpPr>
          <p:cNvPr id="9" name="TextBox 8">
            <a:extLst>
              <a:ext uri="{FF2B5EF4-FFF2-40B4-BE49-F238E27FC236}">
                <a16:creationId xmlns:a16="http://schemas.microsoft.com/office/drawing/2014/main" id="{7842621B-0CC9-2CC7-EFB2-397A2C38D3C4}"/>
              </a:ext>
            </a:extLst>
          </p:cNvPr>
          <p:cNvSpPr txBox="1"/>
          <p:nvPr/>
        </p:nvSpPr>
        <p:spPr>
          <a:xfrm>
            <a:off x="1125188" y="2761612"/>
            <a:ext cx="7674428" cy="2031325"/>
          </a:xfrm>
          <a:prstGeom prst="rect">
            <a:avLst/>
          </a:prstGeom>
          <a:noFill/>
        </p:spPr>
        <p:txBody>
          <a:bodyPr wrap="square">
            <a:spAutoFit/>
          </a:bodyPr>
          <a:lstStyle/>
          <a:p>
            <a:r>
              <a:rPr lang="en-US" sz="1800" dirty="0">
                <a:solidFill>
                  <a:srgbClr val="2D3B45"/>
                </a:solidFill>
              </a:rPr>
              <a:t>Current programming must be changed to eliminate the coding that prints the unneeded ticket stock items.  </a:t>
            </a:r>
          </a:p>
          <a:p>
            <a:r>
              <a:rPr lang="en-US" sz="1800" dirty="0">
                <a:solidFill>
                  <a:srgbClr val="2D3B45"/>
                </a:solidFill>
              </a:rPr>
              <a:t>This change would save ticket stock costs because fewer pages would be printed. Ticket stock costs $20.57 per box, and just in DFW alone, AA Agents use over 200 boxes per day. This implementation will reduce ticket stock usage, reducing costs.</a:t>
            </a:r>
          </a:p>
          <a:p>
            <a:endParaRPr lang="en-US" sz="1800" dirty="0">
              <a:solidFill>
                <a:srgbClr val="2D3B45"/>
              </a:solidFill>
            </a:endParaRPr>
          </a:p>
        </p:txBody>
      </p:sp>
      <p:sp>
        <p:nvSpPr>
          <p:cNvPr id="11" name="TextBox 10">
            <a:extLst>
              <a:ext uri="{FF2B5EF4-FFF2-40B4-BE49-F238E27FC236}">
                <a16:creationId xmlns:a16="http://schemas.microsoft.com/office/drawing/2014/main" id="{F80F5192-B03A-A93F-328A-46F0AC7285D7}"/>
              </a:ext>
            </a:extLst>
          </p:cNvPr>
          <p:cNvSpPr txBox="1"/>
          <p:nvPr/>
        </p:nvSpPr>
        <p:spPr>
          <a:xfrm>
            <a:off x="1125188" y="4369305"/>
            <a:ext cx="6097978" cy="923330"/>
          </a:xfrm>
          <a:prstGeom prst="rect">
            <a:avLst/>
          </a:prstGeom>
          <a:noFill/>
        </p:spPr>
        <p:txBody>
          <a:bodyPr wrap="square">
            <a:spAutoFit/>
          </a:bodyPr>
          <a:lstStyle/>
          <a:p>
            <a:endParaRPr lang="en-US" b="1" dirty="0">
              <a:solidFill>
                <a:srgbClr val="2D3B45"/>
              </a:solidFill>
              <a:ea typeface="+mj-lt"/>
              <a:cs typeface="+mj-lt"/>
            </a:endParaRPr>
          </a:p>
          <a:p>
            <a:endParaRPr lang="en-US" b="1" dirty="0">
              <a:solidFill>
                <a:srgbClr val="2D3B45"/>
              </a:solidFill>
              <a:ea typeface="+mj-lt"/>
              <a:cs typeface="+mj-lt"/>
            </a:endParaRPr>
          </a:p>
          <a:p>
            <a:r>
              <a:rPr lang="en-US" b="1" dirty="0">
                <a:solidFill>
                  <a:srgbClr val="2D3B45"/>
                </a:solidFill>
                <a:ea typeface="+mj-lt"/>
                <a:cs typeface="+mj-lt"/>
              </a:rPr>
              <a:t>User Interaction</a:t>
            </a:r>
            <a:endParaRPr lang="en-US" dirty="0"/>
          </a:p>
        </p:txBody>
      </p:sp>
      <p:sp>
        <p:nvSpPr>
          <p:cNvPr id="13" name="TextBox 12">
            <a:extLst>
              <a:ext uri="{FF2B5EF4-FFF2-40B4-BE49-F238E27FC236}">
                <a16:creationId xmlns:a16="http://schemas.microsoft.com/office/drawing/2014/main" id="{706A7E73-44C2-AFE7-114E-690C3AB03E59}"/>
              </a:ext>
            </a:extLst>
          </p:cNvPr>
          <p:cNvSpPr txBox="1"/>
          <p:nvPr/>
        </p:nvSpPr>
        <p:spPr>
          <a:xfrm>
            <a:off x="1125188" y="4692471"/>
            <a:ext cx="7674428" cy="1200329"/>
          </a:xfrm>
          <a:prstGeom prst="rect">
            <a:avLst/>
          </a:prstGeom>
          <a:noFill/>
        </p:spPr>
        <p:txBody>
          <a:bodyPr wrap="square">
            <a:spAutoFit/>
          </a:bodyPr>
          <a:lstStyle/>
          <a:p>
            <a:endParaRPr lang="en-US" dirty="0"/>
          </a:p>
          <a:p>
            <a:endParaRPr lang="en-US" dirty="0"/>
          </a:p>
          <a:p>
            <a:r>
              <a:rPr lang="en-US" dirty="0"/>
              <a:t>Saving passengers' time, the agent's time, and the company's money would justify this implementation. </a:t>
            </a:r>
          </a:p>
        </p:txBody>
      </p:sp>
      <p:pic>
        <p:nvPicPr>
          <p:cNvPr id="66" name="Audio 65">
            <a:extLst>
              <a:ext uri="{FF2B5EF4-FFF2-40B4-BE49-F238E27FC236}">
                <a16:creationId xmlns:a16="http://schemas.microsoft.com/office/drawing/2014/main" id="{2D554F32-EA31-2BB8-8E8B-4EBC805A38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43196973"/>
      </p:ext>
    </p:extLst>
  </p:cSld>
  <p:clrMapOvr>
    <a:masterClrMapping/>
  </p:clrMapOvr>
  <mc:AlternateContent xmlns:mc="http://schemas.openxmlformats.org/markup-compatibility/2006" xmlns:p14="http://schemas.microsoft.com/office/powerpoint/2010/main">
    <mc:Choice Requires="p14">
      <p:transition spd="slow" p14:dur="2000" advTm="27625"/>
    </mc:Choice>
    <mc:Fallback xmlns="">
      <p:transition spd="slow" advTm="27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973AD-DD03-0623-3FC0-439525FEDDAE}"/>
              </a:ext>
            </a:extLst>
          </p:cNvPr>
          <p:cNvSpPr>
            <a:spLocks noGrp="1"/>
          </p:cNvSpPr>
          <p:nvPr>
            <p:ph type="title"/>
          </p:nvPr>
        </p:nvSpPr>
        <p:spPr>
          <a:xfrm>
            <a:off x="838200" y="365126"/>
            <a:ext cx="10515600" cy="953036"/>
          </a:xfrm>
        </p:spPr>
        <p:txBody>
          <a:bodyPr/>
          <a:lstStyle/>
          <a:p>
            <a:r>
              <a:rPr lang="en-US" dirty="0"/>
              <a:t>Solution</a:t>
            </a:r>
          </a:p>
        </p:txBody>
      </p:sp>
      <p:sp>
        <p:nvSpPr>
          <p:cNvPr id="3" name="Content Placeholder 2">
            <a:extLst>
              <a:ext uri="{FF2B5EF4-FFF2-40B4-BE49-F238E27FC236}">
                <a16:creationId xmlns:a16="http://schemas.microsoft.com/office/drawing/2014/main" id="{632712B5-9A26-6B82-DDA8-69BC31E0670B}"/>
              </a:ext>
            </a:extLst>
          </p:cNvPr>
          <p:cNvSpPr>
            <a:spLocks noGrp="1"/>
          </p:cNvSpPr>
          <p:nvPr>
            <p:ph idx="1"/>
          </p:nvPr>
        </p:nvSpPr>
        <p:spPr>
          <a:xfrm>
            <a:off x="838200" y="1318162"/>
            <a:ext cx="10515600" cy="4858801"/>
          </a:xfrm>
        </p:spPr>
        <p:txBody>
          <a:bodyPr/>
          <a:lstStyle/>
          <a:p>
            <a:r>
              <a:rPr lang="en-US" dirty="0"/>
              <a:t>Create a database using MySQL to store airline reissue tables, such as: </a:t>
            </a:r>
          </a:p>
          <a:p>
            <a:pPr lvl="1"/>
            <a:r>
              <a:rPr lang="en-US" dirty="0"/>
              <a:t>Reservation details </a:t>
            </a:r>
          </a:p>
          <a:p>
            <a:pPr lvl="1"/>
            <a:r>
              <a:rPr lang="en-US" dirty="0"/>
              <a:t>Flight information </a:t>
            </a:r>
          </a:p>
          <a:p>
            <a:pPr lvl="1"/>
            <a:r>
              <a:rPr lang="en-US" dirty="0"/>
              <a:t>Passenger data</a:t>
            </a:r>
          </a:p>
          <a:p>
            <a:r>
              <a:rPr lang="en-US" dirty="0"/>
              <a:t>Use Visual Studio as a source code editor for </a:t>
            </a:r>
            <a:r>
              <a:rPr lang="en-US" b="0" i="0" dirty="0">
                <a:solidFill>
                  <a:srgbClr val="1F1F1F"/>
                </a:solidFill>
                <a:effectLst/>
                <a:latin typeface="Google Sans"/>
              </a:rPr>
              <a:t>intelligent code completion, snippets, code refactoring, and embedded version control with GitHub. </a:t>
            </a:r>
          </a:p>
          <a:p>
            <a:r>
              <a:rPr lang="en-US" dirty="0">
                <a:solidFill>
                  <a:srgbClr val="1F1F1F"/>
                </a:solidFill>
                <a:latin typeface="Google Sans"/>
              </a:rPr>
              <a:t>Use GitHub as a repository to store, share, and write code with others if necessary, to showcase, track and manage changes to any code over time. </a:t>
            </a:r>
            <a:endParaRPr lang="en-US" dirty="0"/>
          </a:p>
        </p:txBody>
      </p:sp>
    </p:spTree>
    <p:extLst>
      <p:ext uri="{BB962C8B-B14F-4D97-AF65-F5344CB8AC3E}">
        <p14:creationId xmlns:p14="http://schemas.microsoft.com/office/powerpoint/2010/main" val="3651510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3711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78431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91830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893</TotalTime>
  <Words>456</Words>
  <Application>Microsoft Macintosh PowerPoint</Application>
  <PresentationFormat>Widescreen</PresentationFormat>
  <Paragraphs>37</Paragraphs>
  <Slides>8</Slides>
  <Notes>4</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Aptos</vt:lpstr>
      <vt:lpstr>Aptos Display</vt:lpstr>
      <vt:lpstr>Arial</vt:lpstr>
      <vt:lpstr>Courier New</vt:lpstr>
      <vt:lpstr>Google Sans</vt:lpstr>
      <vt:lpstr>Office Theme</vt:lpstr>
      <vt:lpstr>Airline Ticket Reissue</vt:lpstr>
      <vt:lpstr>Introduction</vt:lpstr>
      <vt:lpstr>PowerPoint Presentation</vt:lpstr>
      <vt:lpstr>PowerPoint Presentation</vt:lpstr>
      <vt:lpstr>Solution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Dearing, Donna C.</dc:creator>
  <cp:lastModifiedBy>Dearing, Donna C.</cp:lastModifiedBy>
  <cp:revision>6</cp:revision>
  <dcterms:created xsi:type="dcterms:W3CDTF">2025-03-16T17:40:10Z</dcterms:created>
  <dcterms:modified xsi:type="dcterms:W3CDTF">2025-05-04T17:24:50Z</dcterms:modified>
</cp:coreProperties>
</file>

<file path=docProps/thumbnail.jpeg>
</file>